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  <p:sldMasterId id="2147483676" r:id="rId3"/>
    <p:sldMasterId id="2147483688" r:id="rId4"/>
    <p:sldMasterId id="2147483700" r:id="rId5"/>
    <p:sldMasterId id="2147483712" r:id="rId6"/>
    <p:sldMasterId id="2147483724" r:id="rId7"/>
  </p:sldMasterIdLst>
  <p:sldIdLst>
    <p:sldId id="256" r:id="rId8"/>
    <p:sldId id="301" r:id="rId9"/>
    <p:sldId id="262" r:id="rId10"/>
    <p:sldId id="303" r:id="rId11"/>
    <p:sldId id="259" r:id="rId12"/>
    <p:sldId id="266" r:id="rId13"/>
    <p:sldId id="267" r:id="rId14"/>
    <p:sldId id="270" r:id="rId15"/>
    <p:sldId id="271" r:id="rId16"/>
    <p:sldId id="272" r:id="rId17"/>
    <p:sldId id="273" r:id="rId18"/>
    <p:sldId id="269" r:id="rId19"/>
    <p:sldId id="264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  <p:sldId id="289" r:id="rId35"/>
    <p:sldId id="302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6BA5"/>
    <a:srgbClr val="6E558D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FE34E-9C72-487F-B97D-96C7A07A5F2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201D-5272-4571-86F9-CF40373C6E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6904C-F5ED-4900-A5AF-DD66228FA44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AD56-8265-490E-BB58-3C502C2DA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6DC8-EF53-4284-92A3-F0A23E85528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248A0-767B-4DB7-A8A0-456C1A546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5D685-79A4-40A6-8D56-7C44DD426703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F81BF-692A-4822-A8EA-94EC34C13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4A09D-7416-45D0-95C9-168469AD119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071C9-1F7B-4939-A1EF-B26633C5A3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A686F-3AC0-42CA-82E0-C9651D9AD42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A85E9-7FBA-434F-81AA-B55A6150F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B7E37-1EC6-4F76-9FDC-84DA751A541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6152B-13B1-4117-B321-49F597D5A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8A63F-1B3A-413B-9827-78E6C90EBF4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C099C-55BE-4422-A26B-9A2CB172A1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98491-0377-4236-A516-8ECF756C561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87547-70DD-450C-966A-647E89292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CDC1A-8492-452E-BEAF-51639A59253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45F94-DA2C-41C0-8561-C4E5DF3EE6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94E5-8D2D-461E-A6EF-2D58D71FAC0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1C0AE-E348-4EB8-B742-46A1A69CF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A355-C756-47D0-8A85-744C5ED428C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2ABD2-636D-4FA7-8CA3-DA2FC7ED7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EF4B9-5523-4D43-A014-D1B725284C8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EB13-247F-4BB8-8065-1AA677F71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D6DFA-8546-4561-B1E0-869B8BC8494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3E361-1930-40FE-88CA-1543ED258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0AAF4-AE09-40D2-AB21-C06453C7FBB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6D616-9977-40BF-8837-0D527FA953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532C5-562F-47F8-AFBE-309906540AB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29790-FC4D-44A6-8070-CC15CC466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64C7A-CA08-44DF-B9F0-0CC4903C8D45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8C61B-321D-45D1-B38A-56275BEC8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04EA1-46E7-4F2C-BA4C-050CFED0865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A9051-A605-45C9-82A3-B9184D33C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1D800-0BBE-41D7-99BD-A1AA86FEAEF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C7D20-F493-4A30-BB71-B9C4E055CF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EBA6E-C6AF-42B4-8E8F-BD45C0AFB6ED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5B381-CCEC-4BD5-AB4F-160DE6FAF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4E38D-003E-4A0D-8332-36495FB45E3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6F5AA-1F42-4AF2-A6CE-8D6EFEB21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2D288-0B30-42ED-A965-D9E5AAC86F2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B5F22-4419-4C39-925E-C22FF6CEE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A8372-10FF-4B69-84AF-8DFEA2CCF1F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A7A3-171D-48F3-88B5-2E7A559FA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926C3-82F1-479B-B460-C773DAE00CD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45CA9-D065-4814-8EE5-F6291A730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0E546-85BE-40A6-84B6-04D02BEC0C85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887CB-CD21-4061-8E7F-9AD118F65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FD889-CB0B-4DA4-9B5C-E9F1DB2BAC1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104BA-470A-4BC7-BDFE-F144C9DF54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A4A36-B97F-4837-AA41-13BF0542C8A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AB8EC-9382-4F9E-8397-84B1F49BA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749BE-996B-4F71-9F88-A587FFE2092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4C371-3C3C-4541-A0C2-6D65AC05C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EF6C3-6A0D-4641-AC9C-8090863FF28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2C334-8866-410D-B0FC-EB730CF70E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04144-00AC-499C-A93F-CCDCF1C1387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D2D9F-C4BA-4467-BD2E-063DF74A38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7606A-AAC7-4075-8E24-3B268417880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61B1B-EBC2-49E6-AE13-FB8A89DA2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80832-E519-4E2C-9731-42389459095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E5805-4DFD-4261-AC1C-956480872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E72E2-4E8C-4C80-84E4-43586DF50B5C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65670-603E-4366-B4A7-D0088EADE8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9C58D-587F-4674-A551-6D750FC8942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84A2-4ECF-4AEA-B038-6BF1CA641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9917A-1ED8-4842-9661-3C54BAA53CD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CBE53-E968-4498-A7EE-CC5FA3D8CB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882B6-5147-4A29-ACA1-17343BCE04C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7FA84-F69C-4DED-AB5D-169F79A14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30246-C26E-436A-8C1E-64CF921D8955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19A7D-679D-4048-BB6A-863E68101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2777-191C-4EF9-BBF6-3E327E0BC36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56C78-9395-410C-A370-8838BBD043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75FDB-A4A6-4DAA-B75B-69424179EC5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CF04A-3B07-4BD1-822A-1BB8933BD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13A1D-FE6B-4CEC-998A-D303CD054A4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8DA88-680D-4F8A-9CB7-68D64A394B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90103-21D9-4F8E-A407-3C986DBC05C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B058D-0D72-4B4B-A72D-6EE156A738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725CB-E8A9-458A-8462-660F9F025DC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21EFB-7976-4CDA-88F0-DC0DC9441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55294-CE19-41E6-BE8C-DC9F488739C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E7655-DECC-455B-B545-068181F7A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D8EB8-F0A4-448A-98F1-3AD73C75E45A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A97D6-3A3F-4C5A-B90C-AF9838E815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593C9-392D-4192-ABA7-3676FE5390E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EDA62-D0FB-452C-A8D7-2C59555509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12EBB-FEB6-4ECB-8F41-9213677DB63C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CDAAF-730E-46A7-84EC-F05487461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9B9D0-8989-428F-A9EB-43E93E391BD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9979F-8D3F-4A54-9713-3B40BFDD9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63B40-B75C-49E7-B889-3E29932311B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3E24E-754D-400E-BD66-DFBE9E3207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C68C1-A2A5-4BC6-ABBF-ED556A263A9C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05CDA-4BD5-4392-8182-47689C392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EB17A-262E-4C7B-A203-294B7551033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3CC8E-AD00-4988-B75F-213404F27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EA3F7-B891-4276-A37C-E79E5492E66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6DC1D-899C-44D9-890C-D2D529FC8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60ED0-8EA9-48AA-8C19-DFB0C8AEEBB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F17FA-40BB-4C30-B3E9-7F3566E8B5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3DB6A-CC87-4740-A73D-C01FB2322392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88E30-3D24-47B6-A39E-589BAB05E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11697-5962-4545-B3D9-012DC637EEF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945BB-3609-4246-AB82-873FB98F6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29022-D326-4874-A32D-8C85A0D0206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E75BF-EDB7-4100-A888-C8863251E1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1B049-1994-4C2F-8260-334077E2F17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B2A2D-88EE-4916-BC11-4F1FA4A37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700D8-3A7F-4F82-B46F-DB986DF8EE7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597EE-72CE-42F4-9485-78079D54B9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67A7C-BEAC-41B1-9008-85CC4FB7A4B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F92B4-69AC-4B1B-9670-411F112E1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4BB3C-76FF-4FE2-BB48-B81C2E6527A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670B2-E33E-46CC-9121-9840BC5BE7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572B1-49E3-4D37-A2A7-8A703E145055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468B5-BFA2-4F0C-BDC5-32682C51A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2FAED-3A21-4AE1-9E9E-9EA73A5A947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A66FD-6DC1-43BB-8D61-D730F4183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364E8-C6E6-4313-B21E-F861A2BC983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D931E-0706-4A15-9F25-9037E36DE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54CC3-42F9-448D-94BD-79679B471D4A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B1D9B-C733-4234-9014-492E44EA76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E8C6B-91A3-488B-94DE-B9033F697E4D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D425E-EBED-408B-89D9-90C71CB0C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AFA2F-6115-48DB-82A9-8F646941F67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01B5E-FDE7-4193-AB0A-2466E1C8F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13AC2-941D-4C2B-A43D-A1E50A005CE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F603F-B94B-4D7C-A115-A771F44ED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44C30-547C-42BA-B87F-73DDE3EA992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536F5-8777-4A22-BE14-EA9A8BB1E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36C98-3AF9-4A99-B771-D8ADF15A0F67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75243-D7F8-44B2-8DE9-BA8F8A6717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8093-7009-42DD-868E-CEEAEDA9F151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2D628-1287-4E35-9C66-B6B81D401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829A0-0A7D-46C0-BF38-B14B4BE5D05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AF348-F641-47D9-BCA4-B61953ADC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83B45-28F2-468E-8449-7FC41EE4444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6B97C-AD74-4F0C-8CE0-602A4054D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EEBDA-082B-4763-8841-1ECFDD890024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71271-AD13-4E8C-B8DA-84DC46DA4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5AE54-B444-4D31-9E62-43BC142C706C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10D19-1F1F-43BC-93CC-920B2DF585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B3680-3945-4F90-9998-FB2575E2671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C2862-A332-4787-BF32-06CDAF490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BFD41-AEFB-4252-9D6E-D77AFB970E4C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F44D-1AA0-477D-8B78-5BDF89019C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FE2B4-7DD6-44E1-BE59-3B145ECBB503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0FF7F-34DA-4635-93D8-4155ECBC7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B4408-0A54-4034-BDCA-7C271AEAEFB6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0542E-3CB2-4B76-927C-39C1B6521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B484-E84C-4240-A730-7066C184CE68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0AAA9-514B-47C8-B7BA-DF6B339CB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20942-CC97-4CC5-A2D3-DE891F94F86B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AE0B5-43E6-470C-8A19-41E10A634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AF98F-A1A9-4C0F-B515-212A31E56E5E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D2DB9-6BDE-4464-AE40-01FAABCA5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D68B9-89FF-44E8-A34D-4B68ECE82E73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D63CF-CDF7-433F-8AAC-A72318F38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B8D4691-BD28-46A2-BEB5-CFAD15D00825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575734-CA8A-4882-9268-F69DEB05D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46" r:id="rId2"/>
    <p:sldLayoutId id="2147483807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808" r:id="rId13"/>
    <p:sldLayoutId id="2147483756" r:id="rId14"/>
    <p:sldLayoutId id="2147483757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42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110BBC8-579F-44A4-B6A2-BB3311ED68F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3283E73-086F-493D-B0C0-F2F7B10B6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758" r:id="rId2"/>
    <p:sldLayoutId id="2147483810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811" r:id="rId9"/>
    <p:sldLayoutId id="2147483764" r:id="rId10"/>
    <p:sldLayoutId id="214748376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97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5CF55A80-A01A-4DEA-93E1-5D951613F48D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25B4F3BD-7FA5-4CD6-897F-C21421113C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766" r:id="rId2"/>
    <p:sldLayoutId id="2147483813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814" r:id="rId9"/>
    <p:sldLayoutId id="2147483772" r:id="rId10"/>
    <p:sldLayoutId id="2147483773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19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2B4D3B8-FE60-4DF5-BD86-0663A9B26F49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DB6F6A80-2F05-4389-90FA-40B7D8EA2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774" r:id="rId2"/>
    <p:sldLayoutId id="2147483816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817" r:id="rId9"/>
    <p:sldLayoutId id="2147483780" r:id="rId10"/>
    <p:sldLayoutId id="2147483781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42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F489A47-C42F-41D7-A6AF-577FEC0AEBF0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D8FC08A-773B-48F4-8B33-B167855CB2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782" r:id="rId2"/>
    <p:sldLayoutId id="2147483819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820" r:id="rId9"/>
    <p:sldLayoutId id="2147483788" r:id="rId10"/>
    <p:sldLayoutId id="2147483789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65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D8E64F2-E8EF-442D-8AB1-C84A3187FF4F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8D341B41-C070-4DDC-82D4-286868114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790" r:id="rId2"/>
    <p:sldLayoutId id="2147483822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823" r:id="rId9"/>
    <p:sldLayoutId id="2147483796" r:id="rId10"/>
    <p:sldLayoutId id="2147483797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88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86D845F-9D2A-4B04-A0E8-14D19D599BA3}" type="datetimeFigureOut">
              <a:rPr lang="ru-RU"/>
              <a:pPr>
                <a:defRPr/>
              </a:pPr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prstClr val="black">
                    <a:lumMod val="50000"/>
                    <a:lumOff val="50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344994B-912E-4449-A0F3-07BED6512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798" r:id="rId2"/>
    <p:sldLayoutId id="2147483825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26" r:id="rId9"/>
    <p:sldLayoutId id="2147483804" r:id="rId10"/>
    <p:sldLayoutId id="2147483805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19250" y="836613"/>
            <a:ext cx="6913563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000" dirty="0">
              <a:solidFill>
                <a:schemeClr val="accent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91138" name="Прямоугольник 4"/>
          <p:cNvSpPr>
            <a:spLocks noChangeArrowheads="1"/>
          </p:cNvSpPr>
          <p:nvPr/>
        </p:nvSpPr>
        <p:spPr bwMode="auto">
          <a:xfrm>
            <a:off x="3059112" y="1736725"/>
            <a:ext cx="5743575" cy="203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>
                <a:latin typeface="Times New Roman"/>
                <a:ea typeface="Times New Roman"/>
              </a:rPr>
              <a:t>«Индивидуальный образовательный маршрут как инструмент профессионального становления педагога»</a:t>
            </a:r>
            <a:endParaRPr lang="ru-RU" sz="28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013" y="692150"/>
            <a:ext cx="7704137" cy="51165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9750" algn="just">
              <a:lnSpc>
                <a:spcPct val="115000"/>
              </a:lnSpc>
            </a:pPr>
            <a:r>
              <a:rPr lang="ru-RU" sz="2400" b="1">
                <a:latin typeface="Times New Roman" pitchFamily="18" charset="0"/>
                <a:ea typeface="Times New Roman" pitchFamily="18" charset="0"/>
                <a:cs typeface="Arial" charset="0"/>
              </a:rPr>
              <a:t>В  индивидуальном образовательном маршруте отражаются следующие направления  деятельности:  </a:t>
            </a:r>
          </a:p>
          <a:p>
            <a:pPr marL="539750" algn="just">
              <a:lnSpc>
                <a:spcPct val="115000"/>
              </a:lnSpc>
            </a:pPr>
            <a:endParaRPr lang="ru-RU" sz="2400" b="1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 algn="just">
              <a:buFont typeface="Times New Roman" pitchFamily="18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профессиональное (предмет преподавания)</a:t>
            </a:r>
          </a:p>
          <a:p>
            <a:pPr marL="539750" algn="just">
              <a:buFont typeface="Times New Roman" pitchFamily="18" charset="0"/>
              <a:buChar char="•"/>
            </a:pPr>
            <a:endParaRPr lang="ru-RU" sz="2400">
              <a:latin typeface="Times New Roman" pitchFamily="18" charset="0"/>
            </a:endParaRPr>
          </a:p>
          <a:p>
            <a:pPr marL="539750" algn="just">
              <a:buFont typeface="Times New Roman" pitchFamily="18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психолого-педагогическое (ориентированное на учеников и родителей)</a:t>
            </a:r>
          </a:p>
          <a:p>
            <a:pPr marL="539750" algn="just">
              <a:buFont typeface="Times New Roman" pitchFamily="18" charset="0"/>
              <a:buChar char="•"/>
            </a:pPr>
            <a:endParaRPr lang="ru-RU" sz="2400">
              <a:latin typeface="Times New Roman" pitchFamily="18" charset="0"/>
            </a:endParaRPr>
          </a:p>
          <a:p>
            <a:pPr marL="539750" algn="just">
              <a:buFont typeface="Times New Roman" pitchFamily="18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методическое (педагогические технологии, формы, методы и приемы обучения)</a:t>
            </a:r>
          </a:p>
          <a:p>
            <a:pPr marL="539750" algn="just">
              <a:buFont typeface="Times New Roman" pitchFamily="18" charset="0"/>
              <a:buChar char="•"/>
            </a:pPr>
            <a:endParaRPr lang="ru-RU" sz="2400">
              <a:latin typeface="Times New Roman" pitchFamily="18" charset="0"/>
            </a:endParaRPr>
          </a:p>
          <a:p>
            <a:pPr marL="539750" algn="just">
              <a:buFont typeface="Times New Roman" pitchFamily="18" charset="0"/>
              <a:buChar char="•"/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информационно-компьютерные технологи</a:t>
            </a: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Прямоугольник 1"/>
          <p:cNvSpPr>
            <a:spLocks noChangeArrowheads="1"/>
          </p:cNvSpPr>
          <p:nvPr/>
        </p:nvSpPr>
        <p:spPr bwMode="auto">
          <a:xfrm>
            <a:off x="2627313" y="620713"/>
            <a:ext cx="3824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sz="2400" b="1">
                <a:latin typeface="Times New Roman" pitchFamily="18" charset="0"/>
                <a:ea typeface="Times New Roman" pitchFamily="18" charset="0"/>
                <a:cs typeface="Arial" charset="0"/>
              </a:rPr>
              <a:t>Профессиональное</a:t>
            </a:r>
            <a:endParaRPr lang="ru-RU" sz="240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99330" name="Прямоугольник 3"/>
          <p:cNvSpPr>
            <a:spLocks noChangeArrowheads="1"/>
          </p:cNvSpPr>
          <p:nvPr/>
        </p:nvSpPr>
        <p:spPr bwMode="auto">
          <a:xfrm>
            <a:off x="760413" y="1138238"/>
            <a:ext cx="7920037" cy="548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1. Изучение новых образовательных стандартов, нового УМК и учебников, уяснение их особенностей и требований.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2. Разработка рабочих программ по своим предметам в соответствии требованиями ФГОС.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3. Знакомство с новыми педагогическими технологиями через предметные издания и Интернет.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4. Плановое повышение квалификации на курсах для учителей начальных классов.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5.Плановая аттестация на подтверждение высшей (первой) квалификационной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Arial" charset="0"/>
              </a:rPr>
              <a:t>категории</a:t>
            </a:r>
            <a:endParaRPr lang="ru-RU" sz="1600" b="1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6. </a:t>
            </a:r>
            <a:r>
              <a:rPr lang="ru-RU" b="1" dirty="0">
                <a:latin typeface="Times New Roman" pitchFamily="18" charset="0"/>
              </a:rPr>
              <a:t>Научные, научно-методические и учебно-методические публикации</a:t>
            </a:r>
          </a:p>
          <a:p>
            <a:pPr marL="539750"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7. Участие в  конкурсах профессионального мастерства, грантах</a:t>
            </a:r>
          </a:p>
          <a:p>
            <a:pPr marL="539750">
              <a:lnSpc>
                <a:spcPct val="115000"/>
              </a:lnSpc>
            </a:pPr>
            <a:r>
              <a:rPr lang="ru-RU" sz="1600" b="1" dirty="0">
                <a:latin typeface="Calibri" pitchFamily="34" charset="0"/>
                <a:ea typeface="Times New Roman" pitchFamily="18" charset="0"/>
                <a:cs typeface="Arial" charset="0"/>
              </a:rPr>
              <a:t>8. 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Инновационная деятельность учителя</a:t>
            </a:r>
          </a:p>
          <a:p>
            <a:pPr marL="539750">
              <a:lnSpc>
                <a:spcPct val="115000"/>
              </a:lnSpc>
            </a:pP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9. </a:t>
            </a:r>
            <a:r>
              <a:rPr lang="ru-RU" b="1" dirty="0">
                <a:latin typeface="Times New Roman" pitchFamily="18" charset="0"/>
              </a:rPr>
              <a:t>Участие в проектно-исследовательской, опытно-экспериментальной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10. Создание электронного портфолио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87450" y="1700213"/>
          <a:ext cx="7115175" cy="28041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00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0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6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19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1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19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Направления работы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Действия и мероприятия, проведенные в процессе работы над темой</a:t>
                      </a: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Сроки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Форма представления результата своей работы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Где, когда, кем заслушивается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Результаты проделанной работы. Отметка о выполнении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Профессиональная помощь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Выявление проблем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(рефлексия)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0373" name="Прямоугольник 4"/>
          <p:cNvSpPr>
            <a:spLocks noChangeArrowheads="1"/>
          </p:cNvSpPr>
          <p:nvPr/>
        </p:nvSpPr>
        <p:spPr bwMode="auto">
          <a:xfrm>
            <a:off x="2897188" y="1196975"/>
            <a:ext cx="283686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39750" indent="269875" algn="just">
              <a:lnSpc>
                <a:spcPct val="115000"/>
              </a:lnSpc>
            </a:pPr>
            <a:r>
              <a:rPr lang="ru-RU" sz="2000" b="1" i="1">
                <a:latin typeface="Times New Roman" pitchFamily="18" charset="0"/>
                <a:ea typeface="Times New Roman" pitchFamily="18" charset="0"/>
                <a:cs typeface="Arial" charset="0"/>
              </a:rPr>
              <a:t>Матрица ИОМ </a:t>
            </a:r>
            <a:endParaRPr lang="ru-RU" sz="200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16013" y="1041400"/>
          <a:ext cx="7488827" cy="539800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4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7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89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Направления работы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Действия и мероприятия, проведенные в процессе работы над темой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Сроки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Форма представления результата своей работы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Где, когда, кем заслушивается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Результаты проделанной работы. Отметка о выполнении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Профессиональная помощь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Выявление проблем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(рефлексия)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054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Профессиональное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2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Педагогическая аттестация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Изучение нормативных документов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Тестирование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Заявление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Карта результативности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Видеоурок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Авторская программа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Сайт учителя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Сентябрь - декабрь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Авторская программа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Открытый урок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Портфолио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Собственный сайт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Видеоурок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Комиссия при </a:t>
                      </a:r>
                      <a:r>
                        <a:rPr lang="ru-RU" sz="1400" dirty="0" err="1">
                          <a:effectLst/>
                          <a:latin typeface="Times New Roman"/>
                          <a:ea typeface="Calibri"/>
                          <a:cs typeface="Arial"/>
                        </a:rPr>
                        <a:t>МОиН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 РТ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Приказ о присвоении высшей кв.категории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Творческая группа учителей -мастеров по экспертизе </a:t>
                      </a:r>
                      <a:endParaRPr lang="ru-RU" sz="1400" dirty="0" smtClean="0">
                        <a:effectLst/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МО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Общепедагогическая профессиональная </a:t>
                      </a:r>
                      <a:r>
                        <a:rPr lang="ru-RU" sz="1400" i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компетенции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415" name="Прямоугольник 4"/>
          <p:cNvSpPr>
            <a:spLocks noChangeArrowheads="1"/>
          </p:cNvSpPr>
          <p:nvPr/>
        </p:nvSpPr>
        <p:spPr bwMode="auto">
          <a:xfrm>
            <a:off x="2051050" y="333375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>
              <a:lnSpc>
                <a:spcPct val="115000"/>
              </a:lnSpc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Индивидуальный образовательный </a:t>
            </a:r>
          </a:p>
          <a:p>
            <a:pPr marL="539750" algn="ctr">
              <a:lnSpc>
                <a:spcPct val="115000"/>
              </a:lnSpc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маршрут педагога</a:t>
            </a:r>
            <a:endParaRPr lang="ru-RU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62298"/>
              </p:ext>
            </p:extLst>
          </p:nvPr>
        </p:nvGraphicFramePr>
        <p:xfrm>
          <a:off x="1116013" y="1041400"/>
          <a:ext cx="7488827" cy="49234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4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75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46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89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Направления работы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Действия и мероприятия, проведенные в процессе работы над темой</a:t>
                      </a: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Сроки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Форма представления результата своей работы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Где, когда, кем заслушивается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Результаты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Профессиональная помощь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Выявление проблем 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(рефлексия)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054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Профессиональное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Участие в экспертных комиссиях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Проверка олимпиадных работ муниципального уровня по русскому языку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Октябрь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февраль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Проверка олимпиадных и конкурсных  работ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Отдел образования Советского района г. Казани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Экспертные заключения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Протоколы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Группа экспертов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Социально-психологическая компетенция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05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Arial Unicode MS"/>
                          <a:cs typeface="Arial"/>
                        </a:rPr>
                        <a:t>Участие в профессиональных, творческих   конкурсах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Учитель года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Arial"/>
                        </a:rPr>
                        <a:t>январь март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Презентация опыта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Открытый урок Мастер - класс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Совещание при директоре,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Arial"/>
                        </a:rPr>
                        <a:t>Отдел 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образования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Победитель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Временная творческая группа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МО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Информационно-коммуникативная компетенция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139" marR="35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448" name="Прямоугольник 4"/>
          <p:cNvSpPr>
            <a:spLocks noChangeArrowheads="1"/>
          </p:cNvSpPr>
          <p:nvPr/>
        </p:nvSpPr>
        <p:spPr bwMode="auto">
          <a:xfrm>
            <a:off x="2051050" y="333375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>
              <a:lnSpc>
                <a:spcPct val="115000"/>
              </a:lnSpc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Индивидуальный образовательный </a:t>
            </a:r>
          </a:p>
          <a:p>
            <a:pPr marL="539750" algn="ctr">
              <a:lnSpc>
                <a:spcPct val="115000"/>
              </a:lnSpc>
            </a:pPr>
            <a:r>
              <a:rPr lang="ru-RU" b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маршрут педагога</a:t>
            </a:r>
            <a:endParaRPr lang="ru-RU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Прямоугольник 1"/>
          <p:cNvSpPr>
            <a:spLocks noChangeArrowheads="1"/>
          </p:cNvSpPr>
          <p:nvPr/>
        </p:nvSpPr>
        <p:spPr bwMode="auto">
          <a:xfrm>
            <a:off x="2630488" y="390525"/>
            <a:ext cx="382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Методическое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082675"/>
            <a:ext cx="8208963" cy="6096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1. Новые формы, методы и </a:t>
            </a:r>
            <a:r>
              <a:rPr lang="ru-RU" dirty="0" err="1">
                <a:latin typeface="Times New Roman" pitchFamily="18" charset="0"/>
                <a:ea typeface="Times New Roman" pitchFamily="18" charset="0"/>
                <a:cs typeface="Arial" charset="0"/>
              </a:rPr>
              <a:t>приѐмы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 обучения.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Внедрение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здоровьесберегающих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технологий</a:t>
            </a:r>
            <a:endParaRPr lang="ru-RU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2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. Работа с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Arial" charset="0"/>
              </a:rPr>
              <a:t>одаренными 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детьми (участие обучающихся во всех творческих конкурсах и олимпиадах разного уровня и НПК).</a:t>
            </a:r>
            <a:endParaRPr lang="ru-RU" sz="1600" b="1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3. Изучение опыта работы лучших учителей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Arial" charset="0"/>
              </a:rPr>
              <a:t>школы,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города, региона через Интернет, КПК, семинары.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4. Посещение уроков коллег и участие в обмене опытом, участие в работе МО, рефлексия (самоанализ).</a:t>
            </a:r>
            <a:endParaRPr lang="ru-RU" sz="1600" dirty="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Arial" charset="0"/>
              </a:rPr>
              <a:t>5. Проведение открытых уроков, мастер – классов</a:t>
            </a:r>
          </a:p>
          <a:p>
            <a:pPr marL="539750"/>
            <a:r>
              <a:rPr lang="ru-RU" dirty="0" smtClean="0">
                <a:latin typeface="Times New Roman" pitchFamily="18" charset="0"/>
                <a:ea typeface="Times New Roman" pitchFamily="18" charset="0"/>
                <a:cs typeface="Arial" charset="0"/>
              </a:rPr>
              <a:t>6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Arial" charset="0"/>
              </a:rPr>
              <a:t>. Участие в деятельности профессиональных ассоциаций, постоянно      действующих семинарах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Просмотр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видеоуроков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</a:rPr>
              <a:t>Выступления на научно-практических конференциях, педагогических чтениях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8. Создание собственного УМК лучших разработок уроков, интересных приемов и находок на уроке, сценариев внеклассных мероприятий.</a:t>
            </a: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9. Разработка новых форм анализа, самоанализа уроков, оценивания знаний учащихся, технологической карты</a:t>
            </a: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539750">
              <a:lnSpc>
                <a:spcPct val="11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10.Выступление перед коллегами на МО, педсоветах, конференциях.</a:t>
            </a:r>
            <a:endParaRPr lang="ru-RU" sz="1600" dirty="0">
              <a:latin typeface="Calibri" pitchFamily="34" charset="0"/>
              <a:cs typeface="Times New Roman" pitchFamily="18" charset="0"/>
            </a:endParaRPr>
          </a:p>
          <a:p>
            <a:pPr marL="539750">
              <a:lnSpc>
                <a:spcPct val="115000"/>
              </a:lnSpc>
            </a:pPr>
            <a:endParaRPr lang="ru-RU" sz="1600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539784"/>
              </p:ext>
            </p:extLst>
          </p:nvPr>
        </p:nvGraphicFramePr>
        <p:xfrm>
          <a:off x="611188" y="765175"/>
          <a:ext cx="7776864" cy="49423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88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Направления работы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Действия и мероприятия, проведенные в процессе работы над темой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Сроки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Форма представления результата своей работы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Где, когда, кем заслушивается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Результаты проделанной работы. Отметка о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выполнении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Профессиональная помощь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Выявление проблем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(рефлексия)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Методическое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/>
                          <a:cs typeface="Arial"/>
                        </a:rPr>
                        <a:t>Участие в деятельности профессиональных ассоциаций, постоянно действующих семинарах,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Arial Unicode MS"/>
                          <a:cs typeface="Arial"/>
                        </a:rPr>
                        <a:t>вебинарах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Выступление в рамках республиканского семинара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 раз в 3 мес. Участие на вебинарах по ФГОС ООО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Презентация опыта работы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На базе МБОУ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«Школа № 113»,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Arial"/>
                        </a:rPr>
                        <a:t>для учителей начальных классов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Статья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Программа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Сертификат/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диплом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МО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Рефлексивная компетенция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Прямоугольник 1"/>
          <p:cNvSpPr>
            <a:spLocks noChangeArrowheads="1"/>
          </p:cNvSpPr>
          <p:nvPr/>
        </p:nvSpPr>
        <p:spPr bwMode="auto">
          <a:xfrm>
            <a:off x="971550" y="620713"/>
            <a:ext cx="7200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</a:rPr>
              <a:t>Информационно-компьютерные технологии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05474" name="Прямоугольник 3"/>
          <p:cNvSpPr>
            <a:spLocks noChangeArrowheads="1"/>
          </p:cNvSpPr>
          <p:nvPr/>
        </p:nvSpPr>
        <p:spPr bwMode="auto">
          <a:xfrm>
            <a:off x="827088" y="1341438"/>
            <a:ext cx="8066087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Изучать информационно- компьютерные технологии  и  внедрять их в учебный  процесс.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Совершенствовать навыки работы  на  компьютере.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Создать персональный сайт и ежемесячно его пополнять.</a:t>
            </a:r>
            <a:endParaRPr lang="ru-RU" b="1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Создать электронную почту для контакта с единомышленниками.</a:t>
            </a:r>
            <a:endParaRPr lang="ru-RU" dirty="0">
              <a:latin typeface="Times New Roman" pitchFamily="18" charset="0"/>
            </a:endParaRPr>
          </a:p>
          <a:p>
            <a:pPr marL="342900" indent="-342900" algn="just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Освоение новых компьютерных программ и ТСО (мультимедийный проектор).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Составление мультимедийных презентаций о работе в качестве учителя, классного руководителя,  руководителя МО.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Сбор и анализ в Интернете информации по педагогике и психологии.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Разработать комплект сценариев уроков с применением информационных технологий и формировать копилку методических материалов</a:t>
            </a:r>
            <a:endParaRPr lang="ru-RU" dirty="0">
              <a:latin typeface="Times New Roman" pitchFamily="18" charset="0"/>
            </a:endParaRPr>
          </a:p>
          <a:p>
            <a:pPr marL="342900" indent="-342900">
              <a:buFont typeface="Arial" charset="0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Разработать пакет тестового материала в электронном виде.</a:t>
            </a:r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Прямоугольник 2"/>
          <p:cNvSpPr>
            <a:spLocks noChangeArrowheads="1"/>
          </p:cNvSpPr>
          <p:nvPr/>
        </p:nvSpPr>
        <p:spPr bwMode="auto">
          <a:xfrm>
            <a:off x="2682875" y="549275"/>
            <a:ext cx="4425950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sz="2400" b="1">
                <a:latin typeface="Times New Roman" pitchFamily="18" charset="0"/>
                <a:ea typeface="Times New Roman" pitchFamily="18" charset="0"/>
                <a:cs typeface="Arial" charset="0"/>
              </a:rPr>
              <a:t>Психолого-педагогическое</a:t>
            </a:r>
            <a:endParaRPr lang="ru-RU" sz="200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endParaRPr lang="ru-RU" sz="240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106498" name="Прямоугольник 5"/>
          <p:cNvSpPr>
            <a:spLocks noChangeArrowheads="1"/>
          </p:cNvSpPr>
          <p:nvPr/>
        </p:nvSpPr>
        <p:spPr bwMode="auto">
          <a:xfrm>
            <a:off x="1187450" y="2108200"/>
            <a:ext cx="7345363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sz="2400">
                <a:latin typeface="Times New Roman" pitchFamily="18" charset="0"/>
                <a:ea typeface="Times New Roman" pitchFamily="18" charset="0"/>
                <a:cs typeface="Arial" charset="0"/>
              </a:rPr>
              <a:t>1.Изучение и систематизация материалов методической, педагогической и психологической  литературы.</a:t>
            </a:r>
            <a:endParaRPr lang="ru-RU" sz="2400"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marL="539750">
              <a:lnSpc>
                <a:spcPct val="115000"/>
              </a:lnSpc>
            </a:pPr>
            <a:r>
              <a:rPr lang="ru-RU" sz="2400">
                <a:latin typeface="Times New Roman" pitchFamily="18" charset="0"/>
                <a:ea typeface="Times New Roman" pitchFamily="18" charset="0"/>
                <a:cs typeface="Arial" charset="0"/>
              </a:rPr>
              <a:t>2. Повышение педагогической квалификации, переосмысление содержания своей работы в свете инновационных технологий обучения</a:t>
            </a:r>
            <a:endParaRPr lang="ru-RU" sz="240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Прямоугольник 2"/>
          <p:cNvSpPr>
            <a:spLocks noChangeArrowheads="1"/>
          </p:cNvSpPr>
          <p:nvPr/>
        </p:nvSpPr>
        <p:spPr bwMode="auto">
          <a:xfrm>
            <a:off x="539750" y="260350"/>
            <a:ext cx="8353425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>
              <a:lnSpc>
                <a:spcPct val="115000"/>
              </a:lnSpc>
            </a:pPr>
            <a:r>
              <a:rPr lang="ru-RU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Формы самообразовательной деятельности </a:t>
            </a:r>
          </a:p>
          <a:p>
            <a:pPr marL="539750" algn="ctr">
              <a:lnSpc>
                <a:spcPct val="115000"/>
              </a:lnSpc>
            </a:pPr>
            <a:r>
              <a:rPr lang="ru-RU" sz="2400" b="1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учителя по программе</a:t>
            </a:r>
            <a:endParaRPr lang="ru-RU" sz="2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450" y="1057275"/>
            <a:ext cx="8064500" cy="5800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курсы повышения квалификации;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методические практикумы в школах;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обсуждение специальной педагогической и психологической литературы; 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подготовка к аттестации;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 научно-практические конференции;</a:t>
            </a: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 мастер – классы, педагогическая студия, презентация, доклад,</a:t>
            </a:r>
          </a:p>
          <a:p>
            <a:pPr marL="540385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      тестирование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обобщение своего  опыта работы и представление его в публикациях;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освоение информационных технологий образования и воспитания;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теоретические семинары по проблемам повышения качества образования и  личностно-профессионального развития учителя;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обсуждение проблем самообразования и повышения качества образования на заседаниях методического совета, методических объединений учителей, в проблемных группах;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pc="-40" dirty="0">
                <a:latin typeface="+mn-lt"/>
                <a:ea typeface="Times New Roman"/>
                <a:cs typeface="Arial"/>
              </a:rPr>
              <a:t>  работа творческих мастерских учителей-исследователей;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826135" indent="-285750" algn="just"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ru-RU" spc="-40" dirty="0">
                <a:latin typeface="+mn-lt"/>
                <a:ea typeface="Times New Roman"/>
                <a:cs typeface="Arial"/>
              </a:rPr>
              <a:t>   проведение самоанализа деятельности учителя за год, рефлексия своего опыта.</a:t>
            </a:r>
            <a:endParaRPr lang="ru-RU" dirty="0">
              <a:latin typeface="+mn-lt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19250" y="836613"/>
            <a:ext cx="6913563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000" dirty="0">
              <a:solidFill>
                <a:srgbClr val="C0504D">
                  <a:lumMod val="75000"/>
                </a:srgbClr>
              </a:solidFill>
              <a:latin typeface="Times New Roman"/>
              <a:ea typeface="+mj-ea"/>
              <a:cs typeface="+mj-cs"/>
            </a:endParaRPr>
          </a:p>
        </p:txBody>
      </p:sp>
      <p:sp>
        <p:nvSpPr>
          <p:cNvPr id="91138" name="Прямоугольник 4"/>
          <p:cNvSpPr>
            <a:spLocks noChangeArrowheads="1"/>
          </p:cNvSpPr>
          <p:nvPr/>
        </p:nvSpPr>
        <p:spPr bwMode="auto">
          <a:xfrm>
            <a:off x="3059113" y="765175"/>
            <a:ext cx="574357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15000"/>
              </a:lnSpc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"Учитель - это человек,</a:t>
            </a:r>
            <a:endParaRPr lang="ru-RU" sz="2800" b="1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algn="r">
              <a:lnSpc>
                <a:spcPct val="115000"/>
              </a:lnSpc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 который учится всю жизнь, </a:t>
            </a:r>
            <a:endParaRPr lang="ru-RU" sz="2800" b="1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algn="r">
              <a:lnSpc>
                <a:spcPct val="115000"/>
              </a:lnSpc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только в этом случае он обретает право учить".</a:t>
            </a:r>
            <a:endParaRPr lang="ru-RU" sz="2800" b="1">
              <a:solidFill>
                <a:prstClr val="black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  <a:p>
            <a:pPr algn="r"/>
            <a:r>
              <a:rPr lang="ru-RU" sz="2800" b="1">
                <a:solidFill>
                  <a:srgbClr val="000000"/>
                </a:solidFill>
                <a:latin typeface="Times New Roman" pitchFamily="18" charset="0"/>
                <a:cs typeface="Calibri" pitchFamily="34" charset="0"/>
              </a:rPr>
              <a:t> В. М.Лизинский</a:t>
            </a:r>
            <a:endParaRPr lang="ru-RU" sz="2800" b="1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6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Прямоугольник 2"/>
          <p:cNvSpPr>
            <a:spLocks noChangeArrowheads="1"/>
          </p:cNvSpPr>
          <p:nvPr/>
        </p:nvSpPr>
        <p:spPr bwMode="auto">
          <a:xfrm>
            <a:off x="2682875" y="549275"/>
            <a:ext cx="4173538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39750">
              <a:lnSpc>
                <a:spcPct val="115000"/>
              </a:lnSpc>
            </a:pPr>
            <a:r>
              <a:rPr lang="ru-RU" sz="2400" b="1" i="1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endParaRPr lang="ru-RU" sz="240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2800" y="1038225"/>
            <a:ext cx="7561263" cy="52691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latin typeface="+mn-lt"/>
              </a:rPr>
              <a:t>Проектирование работы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latin typeface="+mn-lt"/>
              </a:rPr>
              <a:t>Систематизация </a:t>
            </a:r>
            <a:r>
              <a:rPr lang="ru-RU" sz="2000" dirty="0">
                <a:latin typeface="+mn-lt"/>
              </a:rPr>
              <a:t>деятельности педагога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</a:rPr>
              <a:t>Нацеленность на результат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</a:rPr>
              <a:t>Повышение компетентности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</a:rPr>
              <a:t>Анализ деятельности, рефлексия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</a:rPr>
              <a:t>Использование на практике задуманное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Повышение качества преподавания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Разработанные и изданные методические пособия, статьи, программы, сценарии и др.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Разработка дидактических материалов, тестов, наглядностей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Разработка новых форм, методов и приемов обучения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Доклады, выступления, мастер – классы и открытые уроки по собственным инновационным технологиям</a:t>
            </a:r>
            <a:endParaRPr lang="ru-RU" sz="20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n-lt"/>
                <a:ea typeface="Times New Roman"/>
                <a:cs typeface="Arial"/>
              </a:rPr>
              <a:t>Проведение семинаров, конференций, обобщение опыта по исследуемой проблеме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      </a:t>
            </a:r>
            <a:endParaRPr lang="ru-RU" dirty="0">
              <a:latin typeface="+mn-lt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088" y="835025"/>
            <a:ext cx="7848600" cy="4764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Формы представления результатов  педагогической деятельности учителя</a:t>
            </a:r>
            <a:endParaRPr lang="ru-RU" sz="24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  <a:latin typeface="+mn-lt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Серия учебных занятий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Методическая продукция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Портфолио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Творческий отчет 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Мастер-класс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Творческая мастерская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Педагогический проект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Отчет о результатах (ходе) инновационной деятельности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Профессиональные конкурсы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826135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Презентация  опыта работы по выявленной проблеме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 </a:t>
            </a:r>
            <a:endParaRPr lang="ru-RU" sz="16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687346"/>
              </p:ext>
            </p:extLst>
          </p:nvPr>
        </p:nvGraphicFramePr>
        <p:xfrm>
          <a:off x="900113" y="620713"/>
          <a:ext cx="7776863" cy="5184576"/>
        </p:xfrm>
        <a:graphic>
          <a:graphicData uri="http://schemas.openxmlformats.org/drawingml/2006/table">
            <a:tbl>
              <a:tblPr/>
              <a:tblGrid>
                <a:gridCol w="348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489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806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5326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0369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Рейтинг по МБОУ </a:t>
                      </a:r>
                      <a:r>
                        <a:rPr lang="ru-RU" sz="2400" b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«Школа 113»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5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Фамилия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Имя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Отчество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КПК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Эксперимент/инновация</a:t>
                      </a:r>
                      <a:endParaRPr lang="ru-RU" dirty="0"/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публикации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экспертиза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открытые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уроки и мероприятия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участие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на семинарах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участие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на конференциях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проф.конкурсы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Смотр кабинетов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балл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рейтинг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7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Исхакова</a:t>
                      </a:r>
                      <a:r>
                        <a:rPr lang="ru-RU" sz="180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И.И.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7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Батталова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 З.А.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7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Абдикаева Г.М.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-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7780" marR="177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extBox 5"/>
          <p:cNvSpPr txBox="1">
            <a:spLocks noChangeArrowheads="1"/>
          </p:cNvSpPr>
          <p:nvPr/>
        </p:nvSpPr>
        <p:spPr bwMode="auto">
          <a:xfrm>
            <a:off x="539750" y="476250"/>
            <a:ext cx="79930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14124"/>
                </a:solidFill>
                <a:latin typeface="Monotype Corsiva" pitchFamily="66" charset="0"/>
                <a:cs typeface="Times New Roman" pitchFamily="18" charset="0"/>
              </a:rPr>
              <a:t>Первые в рейтинге 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1332" y="2276872"/>
            <a:ext cx="66498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можно поместить фотографии учителей,</a:t>
            </a:r>
          </a:p>
          <a:p>
            <a:pPr algn="just"/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по результатам деятельности </a:t>
            </a:r>
          </a:p>
          <a:p>
            <a:pPr algn="just"/>
            <a:r>
              <a:rPr lang="ru-RU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первыми в рейтинге (по школе).</a:t>
            </a:r>
            <a:endParaRPr lang="ru-RU" sz="2400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1" name="Рисунок 6" descr="http://shkilna-istoriy.at.ua/_fr/0/29906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s23.babysfera.ru/e/9/3/9/52170879.90265649.jpeg"/>
          <p:cNvPicPr/>
          <p:nvPr/>
        </p:nvPicPr>
        <p:blipFill>
          <a:blip r:embed="rId3">
            <a:extLst/>
          </a:blip>
          <a:srcRect t="3191" b="6383"/>
          <a:stretch>
            <a:fillRect/>
          </a:stretch>
        </p:blipFill>
        <p:spPr bwMode="auto">
          <a:xfrm>
            <a:off x="1142976" y="857232"/>
            <a:ext cx="7143800" cy="57864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Овал 1"/>
          <p:cNvSpPr/>
          <p:nvPr/>
        </p:nvSpPr>
        <p:spPr>
          <a:xfrm>
            <a:off x="4283968" y="2492896"/>
            <a:ext cx="2808312" cy="31683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Рисунок 8" descr="http://tatianaivkova.ru/wp-content/uploads/2012/12/mechta.jpg"/>
          <p:cNvPicPr>
            <a:picLocks noChangeAspect="1" noChangeArrowheads="1"/>
          </p:cNvPicPr>
          <p:nvPr/>
        </p:nvPicPr>
        <p:blipFill>
          <a:blip r:embed="rId2"/>
          <a:srcRect t="3949" b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xn--b1amnebsh.xn--90anbih0acf.xn--p1ai/files/images/03062014130311/1370514019_0079.1000x800_1.jpg"/>
          <p:cNvPicPr/>
          <p:nvPr/>
        </p:nvPicPr>
        <p:blipFill>
          <a:blip r:embed="rId3">
            <a:extLst/>
          </a:blip>
          <a:srcRect l="17500" r="23750"/>
          <a:stretch>
            <a:fillRect/>
          </a:stretch>
        </p:blipFill>
        <p:spPr bwMode="auto">
          <a:xfrm>
            <a:off x="0" y="1500174"/>
            <a:ext cx="3429024" cy="4643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вал 6"/>
          <p:cNvSpPr/>
          <p:nvPr/>
        </p:nvSpPr>
        <p:spPr>
          <a:xfrm>
            <a:off x="5508104" y="1628800"/>
            <a:ext cx="3240360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Рисунок 6" descr="http://www.kartinkijane.ru/large/201304/162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0" name="Picture 3" descr="C:\Users\Гульнара\Desktop\1288654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357188"/>
            <a:ext cx="6429375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2" name="TextBox 8"/>
          <p:cNvSpPr txBox="1">
            <a:spLocks noChangeArrowheads="1"/>
          </p:cNvSpPr>
          <p:nvPr/>
        </p:nvSpPr>
        <p:spPr bwMode="auto">
          <a:xfrm>
            <a:off x="285750" y="285750"/>
            <a:ext cx="8429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00"/>
                </a:solidFill>
                <a:latin typeface="Monotype Corsiva" pitchFamily="66" charset="0"/>
              </a:rPr>
              <a:t>Как жаль, что солнца                нам Вам не подарить…</a:t>
            </a:r>
          </a:p>
          <a:p>
            <a:r>
              <a:rPr lang="ru-RU" sz="2800" b="1">
                <a:solidFill>
                  <a:srgbClr val="000000"/>
                </a:solidFill>
                <a:latin typeface="Monotype Corsiva" pitchFamily="66" charset="0"/>
              </a:rPr>
              <a:t> Но лучик от                           него сейчас к Вам прикоснется.</a:t>
            </a:r>
          </a:p>
        </p:txBody>
      </p:sp>
      <p:sp>
        <p:nvSpPr>
          <p:cNvPr id="6" name="Овал 5"/>
          <p:cNvSpPr/>
          <p:nvPr/>
        </p:nvSpPr>
        <p:spPr>
          <a:xfrm>
            <a:off x="2483768" y="2348880"/>
            <a:ext cx="3240360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Рисунок 4" descr="http://images.forwallpaper.com/files/thumbs/preview/38/385413__heavenly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gpclub.ru/upkeep/uploads/2015/01/fizik.jpg"/>
          <p:cNvPicPr/>
          <p:nvPr/>
        </p:nvPicPr>
        <p:blipFill>
          <a:blip r:embed="rId3">
            <a:extLst/>
          </a:blip>
          <a:srcRect l="14109" r="6683" b="3743"/>
          <a:stretch>
            <a:fillRect/>
          </a:stretch>
        </p:blipFill>
        <p:spPr bwMode="auto">
          <a:xfrm>
            <a:off x="0" y="0"/>
            <a:ext cx="3214710" cy="200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5716" name="TextBox 6"/>
          <p:cNvSpPr txBox="1">
            <a:spLocks noChangeArrowheads="1"/>
          </p:cNvSpPr>
          <p:nvPr/>
        </p:nvSpPr>
        <p:spPr bwMode="auto">
          <a:xfrm>
            <a:off x="3143250" y="214313"/>
            <a:ext cx="5586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FFFF"/>
                </a:solidFill>
                <a:latin typeface="Monotype Corsiva" pitchFamily="66" charset="0"/>
              </a:rPr>
              <a:t>Сквозь тернии к звездам…</a:t>
            </a:r>
          </a:p>
        </p:txBody>
      </p:sp>
      <p:sp>
        <p:nvSpPr>
          <p:cNvPr id="7" name="Овал 6"/>
          <p:cNvSpPr/>
          <p:nvPr/>
        </p:nvSpPr>
        <p:spPr>
          <a:xfrm>
            <a:off x="2123728" y="2214577"/>
            <a:ext cx="3240360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7" name="Рисунок 6" descr="http://www.2myapidekor.com/wp-content/uploads/2015/05/shutterstock_111815012-1024x5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663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739" name="Picture 4" descr="C:\Users\Гульнара\Desktop\39680-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4484688"/>
            <a:ext cx="4000500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40" name="TextBox 7"/>
          <p:cNvSpPr txBox="1">
            <a:spLocks noChangeArrowheads="1"/>
          </p:cNvSpPr>
          <p:nvPr/>
        </p:nvSpPr>
        <p:spPr bwMode="auto">
          <a:xfrm>
            <a:off x="0" y="714375"/>
            <a:ext cx="59245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FFFF00"/>
                </a:solidFill>
                <a:latin typeface="Monotype Corsiva" pitchFamily="66" charset="0"/>
              </a:rPr>
              <a:t>Желаем покорить мир!!!</a:t>
            </a:r>
          </a:p>
        </p:txBody>
      </p:sp>
      <p:sp>
        <p:nvSpPr>
          <p:cNvPr id="6" name="Овал 5"/>
          <p:cNvSpPr/>
          <p:nvPr/>
        </p:nvSpPr>
        <p:spPr>
          <a:xfrm>
            <a:off x="5508104" y="1628800"/>
            <a:ext cx="3240360" cy="3600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ФОТО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5dreal.com/wp-content/uploads/2014/06/10177227_1447252475521228_8612735893792021048_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617" name="TextBox 5"/>
          <p:cNvSpPr txBox="1">
            <a:spLocks noChangeArrowheads="1"/>
          </p:cNvSpPr>
          <p:nvPr/>
        </p:nvSpPr>
        <p:spPr bwMode="auto">
          <a:xfrm>
            <a:off x="323528" y="1268760"/>
            <a:ext cx="79930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Желаем Вам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1733" y="3284984"/>
            <a:ext cx="77508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Успеха, </a:t>
            </a:r>
            <a:r>
              <a:rPr lang="ru-RU" sz="4800" b="1" dirty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радости и 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процветания!</a:t>
            </a:r>
            <a:endParaRPr lang="ru-RU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8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/>
        </p:nvSpPr>
        <p:spPr>
          <a:xfrm>
            <a:off x="2395538" y="5329238"/>
            <a:ext cx="5549900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ea typeface="Times New Roman"/>
                <a:cs typeface="Arial"/>
              </a:rPr>
              <a:t>быть целеустремлённым и находить способность овладевать новыми современными электронными технологиями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7726362" cy="4318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b="1" dirty="0">
                <a:solidFill>
                  <a:srgbClr val="333333"/>
                </a:solidFill>
                <a:latin typeface="Times New Roman"/>
                <a:ea typeface="Times New Roman"/>
                <a:cs typeface="Arial"/>
              </a:rPr>
              <a:t>«Новый» учитель должен </a:t>
            </a:r>
            <a:r>
              <a:rPr lang="ru-RU" sz="1800" b="1" dirty="0" smtClean="0">
                <a:solidFill>
                  <a:srgbClr val="333333"/>
                </a:solidFill>
                <a:latin typeface="Times New Roman"/>
                <a:ea typeface="Times New Roman"/>
                <a:cs typeface="Arial"/>
              </a:rPr>
              <a:t>быть…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Овал 3"/>
          <p:cNvSpPr/>
          <p:nvPr/>
        </p:nvSpPr>
        <p:spPr>
          <a:xfrm rot="19325030">
            <a:off x="-44450" y="679450"/>
            <a:ext cx="2447925" cy="8493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ea typeface="Times New Roman"/>
                <a:cs typeface="Arial"/>
              </a:rPr>
              <a:t>с чувством юмора и лёгкой иронией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2611621">
            <a:off x="6535738" y="904875"/>
            <a:ext cx="2447925" cy="14430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ea typeface="Times New Roman"/>
                <a:cs typeface="Arial"/>
              </a:rPr>
              <a:t>любить свою профессию и свой преподаваемый предмет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725171" y="967913"/>
            <a:ext cx="2016224" cy="493754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/>
        </p:spPr>
      </p:pic>
      <p:sp>
        <p:nvSpPr>
          <p:cNvPr id="92166" name="Прямоугольник 2"/>
          <p:cNvSpPr>
            <a:spLocks noChangeArrowheads="1"/>
          </p:cNvSpPr>
          <p:nvPr/>
        </p:nvSpPr>
        <p:spPr bwMode="auto">
          <a:xfrm>
            <a:off x="755650" y="981075"/>
            <a:ext cx="8064500" cy="45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</a:t>
            </a: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универсально образованным</a:t>
            </a:r>
            <a:endParaRPr lang="ru-RU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информированным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прогрессивным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улыбчивым</a:t>
            </a:r>
          </a:p>
          <a:p>
            <a:pPr algn="just">
              <a:lnSpc>
                <a:spcPct val="115000"/>
              </a:lnSpc>
            </a:pPr>
            <a:r>
              <a:rPr lang="ru-RU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</a:t>
            </a: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доброжелательным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    искренним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      гуманным</a:t>
            </a:r>
          </a:p>
          <a:p>
            <a:pPr algn="just">
              <a:lnSpc>
                <a:spcPct val="115000"/>
              </a:lnSpc>
            </a:pPr>
            <a:r>
              <a:rPr lang="ru-RU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     </a:t>
            </a: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тактичным</a:t>
            </a:r>
            <a:endParaRPr lang="ru-RU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обладать деловыми 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и лидерскими качествами</a:t>
            </a:r>
            <a:endParaRPr lang="ru-RU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умениями разрешать  конфликты</a:t>
            </a:r>
          </a:p>
          <a:p>
            <a:pPr algn="just">
              <a:lnSpc>
                <a:spcPct val="115000"/>
              </a:lnSpc>
            </a:pPr>
            <a:r>
              <a:rPr lang="ru-RU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        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                          устанавливать партнёрские отношения</a:t>
            </a:r>
            <a:endParaRPr lang="ru-RU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algn="just">
              <a:lnSpc>
                <a:spcPct val="115000"/>
              </a:lnSpc>
            </a:pPr>
            <a:r>
              <a:rPr lang="ru-RU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; </a:t>
            </a:r>
          </a:p>
        </p:txBody>
      </p:sp>
      <p:sp>
        <p:nvSpPr>
          <p:cNvPr id="92167" name="Прямоугольник 6"/>
          <p:cNvSpPr>
            <a:spLocks noChangeArrowheads="1"/>
          </p:cNvSpPr>
          <p:nvPr/>
        </p:nvSpPr>
        <p:spPr bwMode="auto">
          <a:xfrm>
            <a:off x="5102225" y="1550988"/>
            <a:ext cx="20447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быть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 профессионалом </a:t>
            </a:r>
          </a:p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своего дела </a:t>
            </a:r>
          </a:p>
        </p:txBody>
      </p:sp>
      <p:sp>
        <p:nvSpPr>
          <p:cNvPr id="92168" name="Прямоугольник 7"/>
          <p:cNvSpPr>
            <a:spLocks noChangeArrowheads="1"/>
          </p:cNvSpPr>
          <p:nvPr/>
        </p:nvSpPr>
        <p:spPr bwMode="auto">
          <a:xfrm>
            <a:off x="5219700" y="2636838"/>
            <a:ext cx="33845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уметь перерабатывать массу информации и находить всё самое интересное </a:t>
            </a:r>
            <a:endParaRPr lang="ru-RU" b="1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sp>
        <p:nvSpPr>
          <p:cNvPr id="92169" name="Прямоугольник 8"/>
          <p:cNvSpPr>
            <a:spLocks noChangeArrowheads="1"/>
          </p:cNvSpPr>
          <p:nvPr/>
        </p:nvSpPr>
        <p:spPr bwMode="auto">
          <a:xfrm>
            <a:off x="5022850" y="3733800"/>
            <a:ext cx="43132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постоянно заниматься </a:t>
            </a:r>
          </a:p>
          <a:p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самообразованием, самокритичностью </a:t>
            </a:r>
            <a:endParaRPr lang="ru-RU" b="1">
              <a:latin typeface="Times New Roman" pitchFamily="18" charset="0"/>
            </a:endParaRPr>
          </a:p>
        </p:txBody>
      </p:sp>
      <p:sp>
        <p:nvSpPr>
          <p:cNvPr id="92170" name="Прямоугольник 10"/>
          <p:cNvSpPr>
            <a:spLocks noChangeArrowheads="1"/>
          </p:cNvSpPr>
          <p:nvPr/>
        </p:nvSpPr>
        <p:spPr bwMode="auto">
          <a:xfrm>
            <a:off x="5170488" y="1131888"/>
            <a:ext cx="19288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Arial" charset="0"/>
              </a:rPr>
              <a:t>эрудированным</a:t>
            </a:r>
            <a:endParaRPr lang="ru-RU">
              <a:solidFill>
                <a:srgbClr val="333333"/>
              </a:solidFill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19250" y="836613"/>
            <a:ext cx="6913563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000" dirty="0">
              <a:solidFill>
                <a:srgbClr val="C0504D">
                  <a:lumMod val="75000"/>
                </a:srgbClr>
              </a:solidFill>
              <a:latin typeface="Times New Roman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96944" cy="633934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3779912" y="1294023"/>
            <a:ext cx="4536504" cy="51125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138" name="Прямоугольник 4"/>
          <p:cNvSpPr>
            <a:spLocks noChangeArrowheads="1"/>
          </p:cNvSpPr>
          <p:nvPr/>
        </p:nvSpPr>
        <p:spPr bwMode="auto">
          <a:xfrm>
            <a:off x="3923928" y="1772815"/>
            <a:ext cx="53430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Педсовет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Семинар – зачет </a:t>
            </a:r>
            <a:endParaRPr lang="ru-RU" sz="2400" b="1" u="sng" dirty="0" smtClean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 smtClean="0">
                <a:latin typeface="+mn-lt"/>
              </a:rPr>
              <a:t>Творческие мастерские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 smtClean="0">
                <a:latin typeface="+mn-lt"/>
              </a:rPr>
              <a:t>Конференции 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Круглые столы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Мастер – классы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Аудит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КПК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Краткосрочные КПК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Приглашение педагогов вузов </a:t>
            </a:r>
            <a:endParaRPr lang="ru-RU" sz="2400" b="1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b="1" u="sng" dirty="0">
                <a:latin typeface="+mn-lt"/>
              </a:rPr>
              <a:t>Тренинги </a:t>
            </a:r>
            <a:endParaRPr 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25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Прямоугольник 2"/>
          <p:cNvSpPr>
            <a:spLocks noChangeArrowheads="1"/>
          </p:cNvSpPr>
          <p:nvPr/>
        </p:nvSpPr>
        <p:spPr bwMode="auto">
          <a:xfrm>
            <a:off x="755650" y="476250"/>
            <a:ext cx="79200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charset="0"/>
              </a:rPr>
              <a:t>Диагностические материалы:</a:t>
            </a:r>
            <a:endParaRPr lang="ru-RU" sz="2800" b="1">
              <a:latin typeface="Times New Roman" pitchFamily="18" charset="0"/>
              <a:ea typeface="Calibri" pitchFamily="34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188" y="1828800"/>
            <a:ext cx="8137525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«Оценка уровня инновационного потенциала педагогического коллектива» (по Фиалкиной Т.В.)</a:t>
            </a:r>
          </a:p>
          <a:p>
            <a:pPr marL="342900" indent="-342900" algn="just">
              <a:buFont typeface="Arial" charset="0"/>
              <a:buChar char="•"/>
            </a:pPr>
            <a:endParaRPr lang="ru-RU" sz="2400">
              <a:latin typeface="Times New Roman" pitchFamily="18" charset="0"/>
              <a:cs typeface="Calibri" pitchFamily="34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 «Диагностика личностной готовности к творческой профессиональной деятельности» (по А. Кочетовой)</a:t>
            </a:r>
          </a:p>
          <a:p>
            <a:pPr marL="342900" indent="-342900" algn="just">
              <a:buFont typeface="Arial" charset="0"/>
              <a:buChar char="•"/>
            </a:pPr>
            <a:endParaRPr lang="ru-RU" sz="2400">
              <a:latin typeface="Times New Roman" pitchFamily="18" charset="0"/>
              <a:cs typeface="Calibri" pitchFamily="34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«Диагностика проблем и достижений педагога и образовательного учреждения» (по А. Кочетовой),</a:t>
            </a:r>
          </a:p>
          <a:p>
            <a:pPr marL="342900" indent="-342900" algn="just">
              <a:buFont typeface="Arial" charset="0"/>
              <a:buChar char="•"/>
            </a:pPr>
            <a:endParaRPr lang="ru-RU" sz="2400">
              <a:latin typeface="Times New Roman" pitchFamily="18" charset="0"/>
              <a:cs typeface="Calibri" pitchFamily="34" charset="0"/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ru-RU" sz="2400">
                <a:latin typeface="Times New Roman" pitchFamily="18" charset="0"/>
                <a:cs typeface="Calibri" pitchFamily="34" charset="0"/>
              </a:rPr>
              <a:t> «Диагностика эмоционального выгорания педагога»</a:t>
            </a:r>
          </a:p>
          <a:p>
            <a:pPr marL="342900" indent="-342900" algn="just"/>
            <a:r>
              <a:rPr lang="ru-RU" sz="2400">
                <a:latin typeface="Times New Roman" pitchFamily="18" charset="0"/>
                <a:cs typeface="Calibri" pitchFamily="34" charset="0"/>
              </a:rPr>
              <a:t>    (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Н.В Лазарева)</a:t>
            </a: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Прямоугольник 2"/>
          <p:cNvSpPr>
            <a:spLocks noChangeArrowheads="1"/>
          </p:cNvSpPr>
          <p:nvPr/>
        </p:nvSpPr>
        <p:spPr bwMode="auto">
          <a:xfrm>
            <a:off x="755650" y="476250"/>
            <a:ext cx="79200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endParaRPr lang="ru-RU" sz="28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4210" name="Прямоугольник 1"/>
          <p:cNvSpPr>
            <a:spLocks noChangeArrowheads="1"/>
          </p:cNvSpPr>
          <p:nvPr/>
        </p:nvSpPr>
        <p:spPr bwMode="auto">
          <a:xfrm>
            <a:off x="971550" y="660400"/>
            <a:ext cx="7129463" cy="9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>
              <a:lnSpc>
                <a:spcPct val="115000"/>
              </a:lnSpc>
            </a:pPr>
            <a:r>
              <a:rPr lang="ru-RU" sz="2400" b="1">
                <a:latin typeface="Times New Roman" pitchFamily="18" charset="0"/>
                <a:ea typeface="Times New Roman" pitchFamily="18" charset="0"/>
                <a:cs typeface="Arial" charset="0"/>
              </a:rPr>
              <a:t>Индивидуальный образовательный </a:t>
            </a:r>
          </a:p>
          <a:p>
            <a:pPr marL="539750" algn="ctr">
              <a:lnSpc>
                <a:spcPct val="115000"/>
              </a:lnSpc>
            </a:pPr>
            <a:r>
              <a:rPr lang="ru-RU" sz="2400" b="1">
                <a:latin typeface="Times New Roman" pitchFamily="18" charset="0"/>
                <a:ea typeface="Times New Roman" pitchFamily="18" charset="0"/>
                <a:cs typeface="Arial" charset="0"/>
              </a:rPr>
              <a:t>маршрут педагога</a:t>
            </a:r>
            <a:endParaRPr lang="ru-RU" sz="2400">
              <a:latin typeface="Calibri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94211" name="Прямоугольник 3"/>
          <p:cNvSpPr>
            <a:spLocks noChangeArrowheads="1"/>
          </p:cNvSpPr>
          <p:nvPr/>
        </p:nvSpPr>
        <p:spPr bwMode="auto">
          <a:xfrm>
            <a:off x="900114" y="2348880"/>
            <a:ext cx="770433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B3835"/>
                </a:solidFill>
                <a:latin typeface="Times New Roman" pitchFamily="18" charset="0"/>
              </a:rPr>
              <a:t>	</a:t>
            </a:r>
            <a:r>
              <a:rPr lang="ru-RU" sz="2400" dirty="0">
                <a:latin typeface="Times New Roman"/>
                <a:ea typeface="Times New Roman"/>
              </a:rPr>
              <a:t>Индивидуальный образовательный маршрут – это</a:t>
            </a:r>
            <a:r>
              <a:rPr lang="ru-RU" sz="2400" b="1" dirty="0">
                <a:latin typeface="Times New Roman"/>
                <a:ea typeface="Times New Roman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целенаправленно проектируемая дифференцированная образовательная программа, обеспечивающую педагогу субъектную позицию  в выборе, разработке и реализации личной  программы  развития при  организации  условий  для  методического сопровождения  профессионального  становления 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учителя. </a:t>
            </a:r>
            <a:endParaRPr lang="ru-RU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Прямоугольник 2"/>
          <p:cNvSpPr>
            <a:spLocks noChangeArrowheads="1"/>
          </p:cNvSpPr>
          <p:nvPr/>
        </p:nvSpPr>
        <p:spPr bwMode="auto">
          <a:xfrm>
            <a:off x="755650" y="476250"/>
            <a:ext cx="7920038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>
                <a:solidFill>
                  <a:srgbClr val="3B3835"/>
                </a:solidFill>
                <a:latin typeface="Times New Roman" pitchFamily="18" charset="0"/>
              </a:rPr>
              <a:t>Алгоритм разработки индивидуального образовательного маршрута педагога предусматривает: </a:t>
            </a:r>
            <a:endParaRPr lang="ru-RU" sz="2400" b="1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5234" name="Прямоугольник 1"/>
          <p:cNvSpPr>
            <a:spLocks noChangeArrowheads="1"/>
          </p:cNvSpPr>
          <p:nvPr/>
        </p:nvSpPr>
        <p:spPr bwMode="auto">
          <a:xfrm>
            <a:off x="684213" y="2136775"/>
            <a:ext cx="79914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3B3835"/>
                </a:solidFill>
                <a:latin typeface="Times New Roman" pitchFamily="18" charset="0"/>
              </a:rPr>
              <a:t>диагностику профессионального мастерства;</a:t>
            </a:r>
          </a:p>
          <a:p>
            <a:r>
              <a:rPr lang="ru-RU" sz="2400">
                <a:solidFill>
                  <a:srgbClr val="3B3835"/>
                </a:solidFill>
                <a:latin typeface="Times New Roman" pitchFamily="18" charset="0"/>
              </a:rPr>
              <a:t>самоопределение педагога;</a:t>
            </a:r>
          </a:p>
          <a:p>
            <a:endParaRPr lang="ru-RU" sz="2400">
              <a:solidFill>
                <a:srgbClr val="3B3835"/>
              </a:solidFill>
              <a:latin typeface="Times New Roman" pitchFamily="18" charset="0"/>
            </a:endParaRPr>
          </a:p>
          <a:p>
            <a:r>
              <a:rPr lang="ru-RU" sz="2400">
                <a:solidFill>
                  <a:srgbClr val="3B3835"/>
                </a:solidFill>
                <a:latin typeface="Times New Roman" pitchFamily="18" charset="0"/>
              </a:rPr>
              <a:t>составление на основе полученных результатов индивидуального образовательного маршрута; </a:t>
            </a:r>
          </a:p>
          <a:p>
            <a:r>
              <a:rPr lang="ru-RU" sz="2400">
                <a:solidFill>
                  <a:srgbClr val="3B3835"/>
                </a:solidFill>
                <a:latin typeface="Times New Roman" pitchFamily="18" charset="0"/>
              </a:rPr>
              <a:t>реализацию маршрута;</a:t>
            </a:r>
          </a:p>
          <a:p>
            <a:endParaRPr lang="ru-RU" sz="2400">
              <a:solidFill>
                <a:srgbClr val="3B3835"/>
              </a:solidFill>
              <a:latin typeface="Times New Roman" pitchFamily="18" charset="0"/>
            </a:endParaRPr>
          </a:p>
          <a:p>
            <a:r>
              <a:rPr lang="ru-RU" sz="2400">
                <a:solidFill>
                  <a:srgbClr val="3B3835"/>
                </a:solidFill>
                <a:latin typeface="Times New Roman" pitchFamily="18" charset="0"/>
              </a:rPr>
              <a:t>рефлексивный анализ эффективности индивидуального образовательного маршрута.</a:t>
            </a:r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Прямоугольник 3"/>
          <p:cNvSpPr>
            <a:spLocks noChangeArrowheads="1"/>
          </p:cNvSpPr>
          <p:nvPr/>
        </p:nvSpPr>
        <p:spPr bwMode="auto">
          <a:xfrm>
            <a:off x="900113" y="476250"/>
            <a:ext cx="70564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  индивидуального маршрута</a:t>
            </a: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  <a:p>
            <a:pPr marL="539750"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профессионального развития   педагога</a:t>
            </a: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450" y="1630363"/>
            <a:ext cx="7272338" cy="48783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Титульный лист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Название  ОО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ИОМП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Ф.И.О. педагога:  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Город , год  создания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u="sng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Информационная справка об авторе ИОМ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Ф.И.О.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Занимаемая должность: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Образование:</a:t>
            </a: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+mn-lt"/>
                <a:ea typeface="Times New Roman"/>
                <a:cs typeface="Arial"/>
              </a:rPr>
              <a:t>Дата прохождения аттестации: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         Квалификационная категория: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         Дата прохождения курсов повышения квалификации: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          Педагогический стаж:                                    </a:t>
            </a: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black"/>
              </a:solidFill>
              <a:latin typeface="Calibri"/>
              <a:ea typeface="Times New Roman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Прямоугольник 3"/>
          <p:cNvSpPr>
            <a:spLocks noChangeArrowheads="1"/>
          </p:cNvSpPr>
          <p:nvPr/>
        </p:nvSpPr>
        <p:spPr bwMode="auto">
          <a:xfrm>
            <a:off x="900113" y="476250"/>
            <a:ext cx="70564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9750"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  индивидуального маршрута</a:t>
            </a: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  <a:p>
            <a:pPr marL="539750"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профессионального развития   педагога</a:t>
            </a:r>
            <a:endParaRPr 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0113" y="1700213"/>
            <a:ext cx="7416800" cy="46942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Пояснительная записка</a:t>
            </a:r>
          </a:p>
          <a:p>
            <a:pPr marL="540385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 (</a:t>
            </a:r>
            <a:r>
              <a:rPr lang="ru-RU" sz="2000" b="1" i="1" dirty="0">
                <a:latin typeface="+mn-lt"/>
                <a:ea typeface="Times New Roman"/>
                <a:cs typeface="Arial"/>
              </a:rPr>
              <a:t>анализ ситуации, выделение проблемы</a:t>
            </a:r>
            <a:r>
              <a:rPr lang="ru-RU" b="1" i="1" dirty="0">
                <a:latin typeface="+mn-lt"/>
                <a:ea typeface="Times New Roman"/>
                <a:cs typeface="Arial"/>
              </a:rPr>
              <a:t>)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Методическая тема школы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Тема работы МО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b="1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Индивидуальная тема по самообразованию</a:t>
            </a:r>
            <a:endParaRPr lang="ru-RU" sz="1600" b="1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Цель                 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Задачи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Форма  самообразования 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Предполагаемый  результат (для учителя, для обучающихся)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Сроки работы над проблемой</a:t>
            </a:r>
            <a:endParaRPr lang="ru-RU" sz="1600" dirty="0">
              <a:latin typeface="Calibri"/>
              <a:ea typeface="Times New Roman"/>
              <a:cs typeface="Arial"/>
            </a:endParaRPr>
          </a:p>
          <a:p>
            <a:pPr marL="342900" indent="-3429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/>
              <a:buChar char="•"/>
              <a:tabLst>
                <a:tab pos="457200" algn="l"/>
              </a:tabLst>
              <a:defRPr/>
            </a:pPr>
            <a:r>
              <a:rPr lang="ru-RU" dirty="0">
                <a:solidFill>
                  <a:srgbClr val="000000"/>
                </a:solidFill>
                <a:latin typeface="+mn-lt"/>
                <a:ea typeface="Times New Roman"/>
                <a:cs typeface="Arial"/>
              </a:rPr>
              <a:t>Форма  отчета о проделанной работе</a:t>
            </a: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1406</Words>
  <Application>Microsoft Office PowerPoint</Application>
  <PresentationFormat>Экран (4:3)</PresentationFormat>
  <Paragraphs>352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</vt:lpstr>
      <vt:lpstr>Arial Unicode MS</vt:lpstr>
      <vt:lpstr>Calibri</vt:lpstr>
      <vt:lpstr>Georgia</vt:lpstr>
      <vt:lpstr>Monotype Corsiva</vt:lpstr>
      <vt:lpstr>Times New Roman</vt:lpstr>
      <vt:lpstr>Trebuchet MS</vt:lpstr>
      <vt:lpstr>Тема Office</vt:lpstr>
      <vt:lpstr>Воздушный поток</vt:lpstr>
      <vt:lpstr>1_Воздушный поток</vt:lpstr>
      <vt:lpstr>2_Воздушный поток</vt:lpstr>
      <vt:lpstr>3_Воздушный поток</vt:lpstr>
      <vt:lpstr>4_Воздушный поток</vt:lpstr>
      <vt:lpstr>5_Воздушный поток</vt:lpstr>
      <vt:lpstr>Презентация PowerPoint</vt:lpstr>
      <vt:lpstr>Презентация PowerPoint</vt:lpstr>
      <vt:lpstr>«Новый» учитель должен быть…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User</cp:lastModifiedBy>
  <cp:revision>62</cp:revision>
  <dcterms:created xsi:type="dcterms:W3CDTF">2013-07-29T17:42:42Z</dcterms:created>
  <dcterms:modified xsi:type="dcterms:W3CDTF">2022-04-04T12:10:27Z</dcterms:modified>
</cp:coreProperties>
</file>